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7302500" cx="13004800"/>
  <p:notesSz cx="6858000" cy="9144000"/>
  <p:embeddedFontLst>
    <p:embeddedFont>
      <p:font typeface="Oswald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11" Type="http://schemas.openxmlformats.org/officeDocument/2006/relationships/image" Target="../media/image39.png"/><Relationship Id="rId10" Type="http://schemas.openxmlformats.org/officeDocument/2006/relationships/image" Target="../media/image34.png"/><Relationship Id="rId9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s" showMasterSp="0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s" showMasterSp="0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" showMasterSp="0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 showMasterSp="0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it Tickets" showMasterSp="0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copy" showMasterSp="0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 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showMasterSp="0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 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 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 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ussion" showMasterSp="0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" showMasterSp="0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" showMasterSp="0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 w/ Source" showMasterSp="0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Bulleted Text" showMasterSp="0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 showMasterSp="0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Text, 1 Colum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der Rev" showMasterSp="0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Info" showMasterSp="0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x">
  <p:cSld name="TITLE_AND_BODY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" showMasterSp="0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Text, 1 Colum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ercise" showMasterSp="0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s" showMasterSp="0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outs" showMasterSp="0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4051299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9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9" y="4114799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9" y="4114799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" showMasterSp="0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5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 showMasterSp="0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it Tickets" showMasterSp="0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ctivity copy" showMasterSp="0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 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xercise" showMasterSp="0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Full Page Image">
  <p:cSld name="Content: Full Page Image 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 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 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 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Smart Phones" showMasterSp="0">
  <p:cSld name="Content: Smart Phones 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cussion" showMasterSp="0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indent="-88900" lvl="0" mar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" showMasterSp="0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" showMasterSp="0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Text w/ Source" showMasterSp="0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Bulleted Text" showMasterSp="0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 showMasterSp="0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" showMasterSp="0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der Rev" showMasterSp="0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act Info" showMasterSp="0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MAC" showMasterSp="0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MAC Book Pro" showMasterSp="0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: IPad" showMasterSp="0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Perceptron" TargetMode="External"/><Relationship Id="rId4" Type="http://schemas.openxmlformats.org/officeDocument/2006/relationships/hyperlink" Target="https://en.wikipedia.org/wiki/Activation_function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Activation_function" TargetMode="External"/><Relationship Id="rId4" Type="http://schemas.openxmlformats.org/officeDocument/2006/relationships/hyperlink" Target="https://en.wikipedia.org/wiki/Softmax_function" TargetMode="External"/><Relationship Id="rId5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s231n.github.io/assets/nn1/neural_net2.jpeg" TargetMode="External"/><Relationship Id="rId4" Type="http://schemas.openxmlformats.org/officeDocument/2006/relationships/image" Target="../media/image4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s231n.github.io/assets/nn1/neural_net2.jpeg" TargetMode="External"/><Relationship Id="rId4" Type="http://schemas.openxmlformats.org/officeDocument/2006/relationships/image" Target="../media/image4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se22-iiith.vlabs.ac.in/exp4/index.html" TargetMode="External"/><Relationship Id="rId4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qiita-image-store.s3.amazonaws.com/0/103085/465752fd-e529-64d3-9d9b-f6d845322f79.png" TargetMode="External"/><Relationship Id="rId4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Backpropagation" TargetMode="External"/><Relationship Id="rId4" Type="http://schemas.openxmlformats.org/officeDocument/2006/relationships/hyperlink" Target="http://www.kdnuggets.com/2016/06/visual-explanation-backpropagation-algorithm-neural-networks.html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n.wikipedia.org/wiki/Universal_approximation_theore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colah.github.io/posts/2014-03-NN-Manifolds-Topology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colah.github.io/posts/2014-03-NN-Manifolds-Topology/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4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colah.github.io/posts/2014-03-NN-Manifolds-Topology/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lah.github.io/posts/2014-03-NN-Manifolds-Topology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46144&amp;showTestData=false&amp;discretize=false&amp;percTrainData=50&amp;x=true&amp;y=true&amp;xTimesY=false&amp;xSquared=false&amp;ySquared=false&amp;cosX=false&amp;sinX=false&amp;cosY=false&amp;sinY=false&amp;collectStats=false&amp;problem=classification&amp;initZero=false" TargetMode="External"/><Relationship Id="rId5" Type="http://schemas.openxmlformats.org/officeDocument/2006/relationships/hyperlink" Target="http://cs.stanford.edu/people/karpathy/convnetjs/demo/classify2d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blog.otoro.net/2016/05/07/backprop-neat/" TargetMode="External"/><Relationship Id="rId4" Type="http://schemas.openxmlformats.org/officeDocument/2006/relationships/hyperlink" Target="http://otoro.net/ml/neat-playground/" TargetMode="External"/><Relationship Id="rId5" Type="http://schemas.openxmlformats.org/officeDocument/2006/relationships/hyperlink" Target="http://hagan.okstate.edu/NNDesign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blog.josephwilk.net/images/blog/2012/10/recurrent_neural_network1.png" TargetMode="External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karpathy.github.io/2015/05/21/rnn-effectivenes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rikbern.com/2016/01/21/analyzing-50k-fonts-using-deep-neural-networks/" TargetMode="External"/><Relationship Id="rId4" Type="http://schemas.openxmlformats.org/officeDocument/2006/relationships/image" Target="../media/image6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tinyclouds.org/colorize/" TargetMode="External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rikbern.com/2016/01/21/analyzing-50k-fonts-using-deep-neural-networks/" TargetMode="External"/><Relationship Id="rId4" Type="http://schemas.openxmlformats.org/officeDocument/2006/relationships/hyperlink" Target="http://tinyclouds.org/colorize/" TargetMode="External"/><Relationship Id="rId5" Type="http://schemas.openxmlformats.org/officeDocument/2006/relationships/hyperlink" Target="http://deeplearning4j.org/use_cases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fchollet/keras/tree/master/examples" TargetMode="External"/><Relationship Id="rId4" Type="http://schemas.openxmlformats.org/officeDocument/2006/relationships/hyperlink" Target="http://cs231n.github.io/neural-networks-1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Perceptron" TargetMode="External"/><Relationship Id="rId4" Type="http://schemas.openxmlformats.org/officeDocument/2006/relationships/hyperlink" Target="http://training.seer.cancer.gov/anatomy/nervous/tissue.html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Perceptrons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the simplest example of a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Given n inputs and an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activation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or link function f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perceptron computes a linear separating curve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875" y="3077500"/>
            <a:ext cx="5567726" cy="39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567" y="3077500"/>
            <a:ext cx="5250157" cy="3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activation functions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linear, logistic, tanh, and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softmax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We’ll see shortly that some are better for classification, some for regression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Perceptrons can be combined into multilayer perceptrons or feed-forward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9" name="Shape 4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00" y="3677600"/>
            <a:ext cx="3175000" cy="3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ttp://cs231n.github.io/assets/nn1/neural_net.jpeg"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00" y="2587725"/>
            <a:ext cx="48672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ttp://cs231n.github.io/assets/nn1/neural_net2.jpeg" id="493" name="Shape 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063" y="2412250"/>
            <a:ext cx="7534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150" y="1748275"/>
            <a:ext cx="8170850" cy="49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ttps://qiita-image-store.s3.amazonaws.com/0/103085/465752fd-e529-64d3-9d9b-f6d845322f79.png"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13" y="1567000"/>
            <a:ext cx="6322476" cy="5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 we use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Tanh or logistic layers for input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Linear layers for regression output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Logistic or Tanh for binary output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Softmax for n-class output (yields probabilities)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b="1"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Feed forward neural networks can be trained with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backpropagation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ttps://raw.githubusercontent.com/rasbt/python-machine-learning-book/master/faq/visual-backpropagation/forward-propagation.png" id="526" name="Shape 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550" y="3211700"/>
            <a:ext cx="46196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raw.githubusercontent.com/rasbt/python-machine-learning-book/master/faq/visual-backpropagation/backpropagation.png" id="527" name="Shape 5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375" y="2816413"/>
            <a:ext cx="46196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Parameters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Learning Rate (gradient descent for training)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Epochs: number of backpropagation passes (over entire dataset)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Batch size: how many training points used at a time to update weights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 others behaves as usual with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odel.predict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model.predict_classes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PROGRESSING IN YOUR DATA SCIENCE CAREER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 various types of neural networks</a:t>
            </a:r>
            <a:endParaRPr b="0" i="0" sz="2800" u="none" cap="none" strike="noStrike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Applications of neural networks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 a neural network model for regression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 a neural network model for classification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0" name="Shape 4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the error jumps around per epoch, decrease the learning rate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Taking too long to train: use higher learning rate or batch_size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High error after convergence?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More hidden layers / neurons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Normalize data or use PCA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UNIVERSAL APPROXIMATION THEORY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UNIVERSAL APPROXIMATION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major reason that neural networks are useful is the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Universal Approximation Theorem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result basically says that many real vector-valued functions can be approximated arbitrarily well with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feed-forward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why neural networks are useful for regression -- given enough data and the right network structure they can fit many common data sets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CLASSIFICATION WITH NEURAL NETWORKS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 hidden layers: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400" y="2877300"/>
            <a:ext cx="3964499" cy="38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475" y="2877303"/>
            <a:ext cx="3964499" cy="3871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hidden layer: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25" y="3099737"/>
            <a:ext cx="3508985" cy="34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4800" y="3061573"/>
            <a:ext cx="3587100" cy="350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s231n.github.io/assets/nn1/neural_net.jpeg" id="574" name="Shape 5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7125" y="3208575"/>
            <a:ext cx="4278300" cy="29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725" y="2234575"/>
            <a:ext cx="57150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olah.github.io/posts/2014-03-NN-Manifolds-Topology/img/topology_1D-2D_train.gif" id="582" name="Shape 5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200" y="3395750"/>
            <a:ext cx="3673750" cy="35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9" name="Shape 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75" y="2467850"/>
            <a:ext cx="5529176" cy="4167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olah.github.io/posts/2014-03-NN-Manifolds-Topology/img/topology_3d.png" id="590" name="Shape 5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100" y="2085525"/>
            <a:ext cx="6234451" cy="46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neural network transforms the data topologically (no tears or breaks) and then separates the data with a hyperplane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NNs are capable of handling difficult data sets, including: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Image processing: recognizing hand-written characters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Image compression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Financial forecasting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others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2961475" y="1776150"/>
            <a:ext cx="9576300" cy="46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practice using </a:t>
            </a: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neural networks for classification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For each of the four datasets, experiment with the number of layers and neurons to find the best model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take a look at this </a:t>
            </a: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visualization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3052744" y="67829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989800" y="63902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08" name="Shape 608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2123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 IN PYTHON</a:t>
            </a:r>
            <a:endParaRPr b="1"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many NN libraries for python and other languages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Python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Theano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Keras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Lasagne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TensorFlow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Scikit Learn support for NN coming in 0.18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Lua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Torch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Some of these libraries utilize GPUs for (much) faster training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look at some examples in Keras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Regression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DESIGNING NEURAL NETWORKS</a:t>
            </a:r>
            <a:endParaRPr b="1"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Network design is a hard problem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Experience helps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Evolutionary algorithms are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useful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for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design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Nice (free) book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available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RECCURENT NN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 b="1" sz="9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Recurrent Neural Networks contain loops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ttp://blog.josephwilk.net/images/blog/2012/10/recurrent_neural_network1.png"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25" y="2366125"/>
            <a:ext cx="4555725" cy="44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Recurrent Neural Networks contain loops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implements feedback and gives neural networks “memory” or context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Particularly good for predicting sequences, translating text, recognizing objects in images, speech translation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Commonly referred to as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deep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involving both feature extraction and modeling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Nice intro here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RNN font analysis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image"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0" y="200717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Automatic Colorization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with CNN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ttps://qph.ec.quoracdn.net/main-qimg-5b724241eaa40ae67ad93b35c511f3d5?convert_to_webp=true"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25" y="2423175"/>
            <a:ext cx="6672975" cy="4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35006" y="958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 Logistic Regression and link functions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familiar with training and testing classifiers and regressors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RNN font analysis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Automatic Colorization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with CNN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Automatic translation</a:t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Deep Learning Applications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635003" y="1301275"/>
            <a:ext cx="5174400" cy="5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Flexible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a variety of tasks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many types of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CONCLUSION: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490328" y="1379050"/>
            <a:ext cx="5174400" cy="53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require a lot of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Training may be slow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parameters to tune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layer types and activations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Black Box model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Many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more examples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Keras available</a:t>
            </a:r>
            <a:b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Recommended articles: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Convolutional NN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dvanced machine learning methods you should explore include Bayesian methods and deep learnin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2123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8" name="Shape 708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Final Project, Part 5!!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AFC0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  <a:endParaRPr b="1" sz="9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15" name="Shape 71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716" name="Shape 71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717" name="Shape 71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ARTIFICIAL NEURAL NETWORKS</a:t>
            </a:r>
            <a:endParaRPr b="1" sz="9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were first studied in the 1940s (!) as a model of biological neural networks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advances since then have improved the ability to train and apply neural networks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both classification and regression but difficult to interpret model behaviors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Deep learning in the past few years has been highly successful for otherwise difficult problems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 we will focus on types of neural networks and their applications, and skip some of the more technical details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Specifically we’ll skip training neural networks -- there are many methods in various situations and the details can be tedious (but not particularly difficult)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Methods include backpropagation, gradient descent, and Hessian-free learning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PERCEPTRON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Perceptrons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the simplest example of a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idea is to emulate a single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neuron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3" name="Shape 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500" y="2864325"/>
            <a:ext cx="5567726" cy="39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00" y="3029563"/>
            <a:ext cx="5748875" cy="360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